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7" r:id="rId5"/>
    <p:sldId id="280" r:id="rId6"/>
    <p:sldId id="287" r:id="rId7"/>
    <p:sldId id="281" r:id="rId8"/>
    <p:sldId id="288" r:id="rId9"/>
    <p:sldId id="282" r:id="rId10"/>
    <p:sldId id="283" r:id="rId11"/>
    <p:sldId id="289" r:id="rId12"/>
    <p:sldId id="284" r:id="rId13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77B08D-2487-4D86-B500-0AB642B9DBDB}" type="datetime1">
              <a:rPr lang="da-DK" smtClean="0"/>
              <a:t>04-01-2021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014B-011E-47E8-B399-338BB8F7B8A2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127234-4CCC-4D44-8574-686ADA7EE3A8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Billed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ktangel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Billed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Billed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CE9CAD03-4E12-469F-9273-8A57C976C3A4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F0FA1E-FE24-4B9A-8289-C1AD03F1962A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2EF962-8E35-4580-8D21-32903B8C0BB0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D8918-2B29-404B-89D3-6ACEBA05454D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4" name="Tekstfelt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19" name="Lige forbindelse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9855E5-37B0-4049-AA48-9CCD2B32DAF7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3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B0CA8C-2AFF-4BCD-9DCC-6FD1BF1F00D0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2" name="Tekstfelt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26" name="Lige forbindelse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0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C3B155-EF09-4D55-BD0D-0836D976C20E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2FE45A-E51C-44AA-AFA5-AFBC81DC7DDE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65D54-2FAA-4A76-8AC1-D0A6D079CD29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657619-C3D5-429C-B08B-DD35C33230BA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3A4874-7C65-45C9-B88D-0C9229A96866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ge forbindelse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0CFD84-990C-4902-8B5F-C5562C4CF409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C0ECCB-5637-47DE-A091-361EF855819D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8" name="Lige forbindelse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25DA3C-0806-4435-86DD-1D5C9936D65B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01879-41F1-41D8-9792-BDD6A2C85707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CABFCD-3DF8-4DB8-9264-FEEC74F79A0C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7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76CA1C-756F-47DD-A55C-94B954E6F08E}" type="datetime1">
              <a:rPr lang="da-DK" smtClean="0"/>
              <a:pPr/>
              <a:t>04-01-2021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Billed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Billed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Billed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912368-A7F2-4802-9144-D4C71A394022}" type="datetime1">
              <a:rPr lang="da-DK" smtClean="0"/>
              <a:t>04-01-2021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Nærbillede af træårer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Afrundet rektangel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3" name="Billed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Afrundet rektangel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5" name="Billed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r>
              <a:rPr lang="da-DK" sz="3600" dirty="0">
                <a:solidFill>
                  <a:srgbClr val="262626"/>
                </a:solidFill>
              </a:rPr>
              <a:t>2. </a:t>
            </a:r>
            <a:r>
              <a:rPr lang="da-DK" sz="3600" dirty="0"/>
              <a:t>Asymmetrisk nøglekryptering og digitale certifikater</a:t>
            </a:r>
            <a:endParaRPr lang="da-DK" sz="3600" dirty="0">
              <a:solidFill>
                <a:srgbClr val="262626"/>
              </a:solidFill>
            </a:endParaRP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a-DK" dirty="0"/>
              <a:t>Redegør for og vis eksempler på asymmetrisk nøglekryptering, samt anvendelsen af asymmetrisk nøglekryptering </a:t>
            </a:r>
            <a:r>
              <a:rPr lang="da-DK"/>
              <a:t>på internettet. </a:t>
            </a:r>
            <a:br>
              <a:rPr lang="da-DK"/>
            </a:br>
            <a:r>
              <a:rPr lang="da-DK"/>
              <a:t>Samt </a:t>
            </a:r>
            <a:r>
              <a:rPr lang="da-DK" dirty="0"/>
              <a:t>forklar hvordan digitale certifikater udstedes og verificeres.</a:t>
            </a:r>
            <a:endParaRPr lang="da-DK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Symmetrisk </a:t>
            </a:r>
            <a:r>
              <a:rPr lang="da-DK" dirty="0" err="1"/>
              <a:t>vs</a:t>
            </a:r>
            <a:r>
              <a:rPr lang="da-DK" dirty="0"/>
              <a:t> Asymmetrisk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145B44E-19E7-43CF-BE9C-8C0F20A6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70" y="2661463"/>
            <a:ext cx="3750650" cy="33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0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Hvor bruges asymmetrisk kryptering på nettet?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da-DK" dirty="0"/>
              <a:t>HTTPS (SSL/TLS)</a:t>
            </a:r>
          </a:p>
          <a:p>
            <a:pPr marL="457200" lvl="1" indent="0">
              <a:buNone/>
            </a:pPr>
            <a:r>
              <a:rPr lang="da-DK" dirty="0"/>
              <a:t>Blockchain</a:t>
            </a:r>
          </a:p>
          <a:p>
            <a:pPr marL="457200" lvl="1" indent="0">
              <a:buNone/>
            </a:pPr>
            <a:r>
              <a:rPr lang="da-DK" dirty="0"/>
              <a:t>SSH (fjernstyring)</a:t>
            </a:r>
          </a:p>
          <a:p>
            <a:pPr marL="457200" lvl="1" indent="0">
              <a:buNone/>
            </a:pPr>
            <a:r>
              <a:rPr lang="da-DK" dirty="0"/>
              <a:t>…</a:t>
            </a:r>
          </a:p>
          <a:p>
            <a:pPr marL="457200" lvl="1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996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RSA (1978)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/>
              <a:t>Baserer sig på </a:t>
            </a:r>
            <a:r>
              <a:rPr lang="da-DK" dirty="0" err="1"/>
              <a:t>faktorering</a:t>
            </a:r>
            <a:r>
              <a:rPr lang="da-DK" dirty="0"/>
              <a:t> af store primtal (Eksponentiel tidskompleksitet)</a:t>
            </a:r>
          </a:p>
          <a:p>
            <a:pPr lvl="1"/>
            <a:r>
              <a:rPr lang="da-DK" dirty="0"/>
              <a:t>Kryptering sker ved </a:t>
            </a:r>
            <a:r>
              <a:rPr lang="da-DK" dirty="0" err="1"/>
              <a:t>integer</a:t>
            </a:r>
            <a:r>
              <a:rPr lang="da-DK" dirty="0"/>
              <a:t> par (e, n) og dekryptering (d, n)</a:t>
            </a:r>
          </a:p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AC6AA9A-0D77-4ED2-8924-ABC0807B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02" y="3429000"/>
            <a:ext cx="3213853" cy="22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SSL/TLS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/>
              <a:t>SSL: Secure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Layer</a:t>
            </a:r>
            <a:endParaRPr lang="da-DK" dirty="0"/>
          </a:p>
          <a:p>
            <a:pPr lvl="1"/>
            <a:r>
              <a:rPr lang="da-DK" dirty="0"/>
              <a:t>TLS: Transport </a:t>
            </a:r>
            <a:r>
              <a:rPr lang="da-DK" dirty="0" err="1"/>
              <a:t>Layer</a:t>
            </a:r>
            <a:r>
              <a:rPr lang="da-DK" dirty="0"/>
              <a:t> Security (fra SSL 3.0)</a:t>
            </a:r>
          </a:p>
          <a:p>
            <a:pPr lvl="1"/>
            <a:r>
              <a:rPr lang="da-DK" dirty="0"/>
              <a:t>TLS 1.0, 1.1, 1.2, 1.3 (</a:t>
            </a:r>
            <a:r>
              <a:rPr lang="da-DK" dirty="0" err="1"/>
              <a:t>Backwards</a:t>
            </a:r>
            <a:r>
              <a:rPr lang="da-DK" dirty="0"/>
              <a:t> kompatibilitet på hjemmesider)</a:t>
            </a:r>
          </a:p>
          <a:p>
            <a:pPr lvl="1"/>
            <a:r>
              <a:rPr lang="da-DK" dirty="0"/>
              <a:t>Et og tovejs</a:t>
            </a:r>
          </a:p>
        </p:txBody>
      </p:sp>
    </p:spTree>
    <p:extLst>
      <p:ext uri="{BB962C8B-B14F-4D97-AF65-F5344CB8AC3E}">
        <p14:creationId xmlns:p14="http://schemas.microsoft.com/office/powerpoint/2010/main" val="23377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Tovejs SSL/TLS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0E32E08-7D64-4515-B6C5-B20B05DE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03" y="2571554"/>
            <a:ext cx="4558961" cy="3327868"/>
          </a:xfrm>
          <a:prstGeom prst="rect">
            <a:avLst/>
          </a:prstGeom>
        </p:spPr>
      </p:pic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646C39C2-0AE4-4386-A819-D768AB987474}"/>
              </a:ext>
            </a:extLst>
          </p:cNvPr>
          <p:cNvSpPr txBox="1">
            <a:spLocks/>
          </p:cNvSpPr>
          <p:nvPr/>
        </p:nvSpPr>
        <p:spPr>
          <a:xfrm>
            <a:off x="5914398" y="2743201"/>
            <a:ext cx="4851399" cy="2426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Svært at medbringe nøgle</a:t>
            </a:r>
          </a:p>
        </p:txBody>
      </p:sp>
    </p:spTree>
    <p:extLst>
      <p:ext uri="{BB962C8B-B14F-4D97-AF65-F5344CB8AC3E}">
        <p14:creationId xmlns:p14="http://schemas.microsoft.com/office/powerpoint/2010/main" val="88432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849253" cy="1303867"/>
          </a:xfrm>
        </p:spPr>
        <p:txBody>
          <a:bodyPr>
            <a:normAutofit fontScale="90000"/>
          </a:bodyPr>
          <a:lstStyle/>
          <a:p>
            <a:r>
              <a:rPr lang="da-DK" dirty="0"/>
              <a:t>Digitale certifikater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861290" y="2686241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Code sign</a:t>
            </a:r>
            <a:br>
              <a:rPr lang="da-DK" dirty="0"/>
            </a:br>
            <a:r>
              <a:rPr lang="da-DK" dirty="0"/>
              <a:t>(Windows program)</a:t>
            </a:r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B816A70-A3BF-4008-8D15-25E052A9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32" y="1012150"/>
            <a:ext cx="6863677" cy="44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161350" cy="1303867"/>
          </a:xfrm>
        </p:spPr>
        <p:txBody>
          <a:bodyPr>
            <a:normAutofit/>
          </a:bodyPr>
          <a:lstStyle/>
          <a:p>
            <a:r>
              <a:rPr lang="da-DK" dirty="0"/>
              <a:t>Udstedelse af digitalt certifikat fra CA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861290" y="2686241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903B992-2734-4FDD-A169-C1699D5E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36" y="2425170"/>
            <a:ext cx="7042848" cy="36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HPKP (http Public Key </a:t>
            </a:r>
            <a:r>
              <a:rPr lang="da-DK" dirty="0" err="1"/>
              <a:t>Pinning</a:t>
            </a:r>
            <a:r>
              <a:rPr lang="da-DK" dirty="0"/>
              <a:t>)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Trust on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(pin public </a:t>
            </a:r>
            <a:r>
              <a:rPr lang="da-DK" dirty="0" err="1"/>
              <a:t>key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Brugere låst ude</a:t>
            </a:r>
          </a:p>
          <a:p>
            <a:pPr lvl="1"/>
            <a:r>
              <a:rPr lang="da-DK" dirty="0"/>
              <a:t>Mobile apps </a:t>
            </a:r>
          </a:p>
        </p:txBody>
      </p:sp>
      <p:pic>
        <p:nvPicPr>
          <p:cNvPr id="11" name="Grafik 10" descr="Tommelfingeren opad med massiv udfyldning">
            <a:extLst>
              <a:ext uri="{FF2B5EF4-FFF2-40B4-BE49-F238E27FC236}">
                <a16:creationId xmlns:a16="http://schemas.microsoft.com/office/drawing/2014/main" id="{13981B78-5473-450A-940A-116BEB6B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036" y="3685308"/>
            <a:ext cx="290945" cy="290945"/>
          </a:xfrm>
          <a:prstGeom prst="rect">
            <a:avLst/>
          </a:prstGeom>
        </p:spPr>
      </p:pic>
      <p:pic>
        <p:nvPicPr>
          <p:cNvPr id="13" name="Grafik 12" descr="Tommelfingeren opad med massiv udfyldning">
            <a:extLst>
              <a:ext uri="{FF2B5EF4-FFF2-40B4-BE49-F238E27FC236}">
                <a16:creationId xmlns:a16="http://schemas.microsoft.com/office/drawing/2014/main" id="{15903825-A3FB-4F0D-86F4-F7AFB0AC1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008582" y="3283527"/>
            <a:ext cx="290945" cy="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54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91_TF44606487.potx" id="{74485E8A-C496-4073-9560-328CDC302995}" vid="{39304DA7-5C46-4BA3-8C85-ADF69FBBE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Organisk design</Template>
  <TotalTime>408</TotalTime>
  <Words>168</Words>
  <Application>Microsoft Office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Organisk</vt:lpstr>
      <vt:lpstr>2. Asymmetrisk nøglekryptering og digitale certifikater</vt:lpstr>
      <vt:lpstr>Symmetrisk vs Asymmetrisk</vt:lpstr>
      <vt:lpstr>Hvor bruges asymmetrisk kryptering på nettet?</vt:lpstr>
      <vt:lpstr>RSA (1978)</vt:lpstr>
      <vt:lpstr>SSL/TLS</vt:lpstr>
      <vt:lpstr>Tovejs SSL/TLS</vt:lpstr>
      <vt:lpstr>Digitale certifikater</vt:lpstr>
      <vt:lpstr>Udstedelse af digitalt certifikat fra CA</vt:lpstr>
      <vt:lpstr>HPKP (http Public Key Pinning)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Grundbegreberne indenfor IT-sikkerhed</dc:title>
  <dc:creator>Mathias Nielsen</dc:creator>
  <cp:lastModifiedBy>Mathias Nielsen</cp:lastModifiedBy>
  <cp:revision>20</cp:revision>
  <dcterms:created xsi:type="dcterms:W3CDTF">2021-01-03T14:11:21Z</dcterms:created>
  <dcterms:modified xsi:type="dcterms:W3CDTF">2021-01-05T01:19:25Z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